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mp" ContentType="image/pn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04" r:id="rId3"/>
    <p:sldId id="305" r:id="rId4"/>
    <p:sldId id="306" r:id="rId5"/>
    <p:sldId id="307" r:id="rId6"/>
    <p:sldId id="308" r:id="rId7"/>
    <p:sldId id="309" r:id="rId8"/>
    <p:sldId id="311" r:id="rId9"/>
    <p:sldId id="312" r:id="rId10"/>
    <p:sldId id="257" r:id="rId11"/>
    <p:sldId id="258" r:id="rId12"/>
    <p:sldId id="259" r:id="rId13"/>
    <p:sldId id="260" r:id="rId14"/>
    <p:sldId id="262" r:id="rId15"/>
    <p:sldId id="261" r:id="rId16"/>
    <p:sldId id="263" r:id="rId17"/>
    <p:sldId id="264" r:id="rId18"/>
    <p:sldId id="270" r:id="rId19"/>
    <p:sldId id="271" r:id="rId20"/>
    <p:sldId id="272" r:id="rId21"/>
    <p:sldId id="268" r:id="rId22"/>
    <p:sldId id="273" r:id="rId23"/>
    <p:sldId id="274" r:id="rId24"/>
    <p:sldId id="275" r:id="rId25"/>
    <p:sldId id="276" r:id="rId26"/>
    <p:sldId id="286" r:id="rId27"/>
    <p:sldId id="284" r:id="rId28"/>
    <p:sldId id="285" r:id="rId29"/>
    <p:sldId id="278" r:id="rId30"/>
    <p:sldId id="279" r:id="rId31"/>
    <p:sldId id="280" r:id="rId32"/>
    <p:sldId id="281" r:id="rId33"/>
    <p:sldId id="282" r:id="rId34"/>
    <p:sldId id="283" r:id="rId35"/>
    <p:sldId id="265" r:id="rId36"/>
    <p:sldId id="266" r:id="rId37"/>
    <p:sldId id="269" r:id="rId38"/>
    <p:sldId id="267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7" r:id="rId49"/>
    <p:sldId id="298" r:id="rId50"/>
    <p:sldId id="299" r:id="rId51"/>
    <p:sldId id="301" r:id="rId52"/>
    <p:sldId id="300" r:id="rId53"/>
    <p:sldId id="302" r:id="rId54"/>
    <p:sldId id="303" r:id="rId55"/>
    <p:sldId id="29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96752-8313-0E45-8569-CD1F26700638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13439-7408-1F40-9BB2-86CEE66C7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81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04D605-1944-4552-B35A-879A1C1F3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4193025-8E74-4863-A337-42094215A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DF5B24D-CA2B-47D7-A3D0-E5C697740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B503-C3EE-448E-A8DA-E43EC2647793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085A68-5B08-4819-94D2-8E02A8854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F6DF2FF-4F82-4ECE-B96B-5E0D81669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DBCCD-2131-46E7-9DD1-14BC46E5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71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1FFB55-1AAC-4C96-9BFA-BF641987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6D76A35-A8FE-49FB-8204-86102EC1D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5CB6565-F0F2-45F1-948F-5F039A72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B503-C3EE-448E-A8DA-E43EC2647793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181F8D-E76E-4844-BAB7-14174145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91493CB-1B3C-4348-A3EC-2BB4AA9C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DBCCD-2131-46E7-9DD1-14BC46E5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35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CF9F182-F4B9-447E-848A-B95827F8C9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73C21F6-F7EA-46C1-A639-1BD9A97E8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B73738A-F215-443B-BE83-0D7DDB8E2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B503-C3EE-448E-A8DA-E43EC2647793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FC67809-0DCB-4078-8727-48FBB85CB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E594C3-4D50-49FF-9914-09000E6D7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DBCCD-2131-46E7-9DD1-14BC46E5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2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EBF89B-9220-4205-B4B4-C53A8189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C9080C-1376-4D99-B65D-7B7831780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BA8576D-20E4-4FD8-ABC7-597C5FE38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B503-C3EE-448E-A8DA-E43EC2647793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28C6A8-4B38-4BB6-ABB7-C03A3273B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F56155-3052-44E7-A3F6-2651101F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DBCCD-2131-46E7-9DD1-14BC46E5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98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A4286C-D5CC-47DA-82E0-3EF17EFCC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DAF141D-07D0-42CE-8643-06B0E181E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9E05FF7-6F46-4D72-B45F-36394157F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B503-C3EE-448E-A8DA-E43EC2647793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9532DE-6A3E-4745-9907-02D25B3C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0A12B0-1908-4278-B67B-0DC0903AB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DBCCD-2131-46E7-9DD1-14BC46E5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68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C70B10-7AC3-4DCB-805A-B6B848033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033A85-20E0-4E91-BE6C-0060BFF986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89D45A1-F115-4C41-8316-FB3FADF92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924DBDD-6EAC-4D72-9815-98642CF6C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B503-C3EE-448E-A8DA-E43EC2647793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69D3695-9981-4761-8158-C6B1B40B5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B81E3D6-F18D-4613-AC06-592439BD3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DBCCD-2131-46E7-9DD1-14BC46E5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21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C3554D-5F32-46CA-A594-FA8562796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2C35C3C-488F-4B21-8A1C-EA28C0AA2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CE0288F-34F9-4C9C-932E-652F451C7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FF2683D-49BD-483E-B11C-8B5B184D69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E7F6FC0-0614-4118-BAE5-2C89C757B4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ECFA4C6-46A1-4C1B-8D9E-8FE101CE8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B503-C3EE-448E-A8DA-E43EC2647793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10E8AFC-DD9F-4B08-B3CC-921DB7C00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6AB86AA-AE1A-41FD-A5A1-07E7960E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DBCCD-2131-46E7-9DD1-14BC46E5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2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730CFC-B4E2-4288-883F-80BA61D84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4F09AB9-7D30-4A32-A0B3-F5971545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B503-C3EE-448E-A8DA-E43EC2647793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8907CCA-3E37-4635-8AFA-8D84397D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4270BC7-5303-4C52-B0C0-117FC262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DBCCD-2131-46E7-9DD1-14BC46E5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56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934BECB-6658-4E9B-8FA4-FCAD5EEA2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B503-C3EE-448E-A8DA-E43EC2647793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A0540C4-57F9-42F9-A027-6B6C2B652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625C819-4520-49B7-8384-A4DE4AA1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DBCCD-2131-46E7-9DD1-14BC46E5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0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1192CC-E47A-4155-96CA-2676839BB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67ED00-B9DC-4CCB-A945-6A975D06C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96A32E2-27F8-46A3-82E0-BC1D33B60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B95AD55-B8EB-4821-AF32-4A37070D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B503-C3EE-448E-A8DA-E43EC2647793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8FEE95-F87C-4A61-854B-754224BB7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6E64E10-D976-4EAC-8304-2DDBD865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DBCCD-2131-46E7-9DD1-14BC46E5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89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B90127-3391-41D4-BB41-A58FB673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D5CE8C6-CE5F-412D-A974-4B6615CBAC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25653F-85F6-4A3A-960E-50C5A3AC6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D27A79C-FEB5-400B-9D9F-FB5BC261D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B503-C3EE-448E-A8DA-E43EC2647793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3288873-F2CC-4AD6-94EE-D43AE2A7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1082C19-6561-46DA-AC1A-9AAB5568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DBCCD-2131-46E7-9DD1-14BC46E5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8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9CA72D5-A806-45A6-99F3-C525FF97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8CC573-F632-42BA-BFD2-ED04B31C4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6E21A68-80F6-4D7B-9A29-5B3C88FB8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8B503-C3EE-448E-A8DA-E43EC2647793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5095EE-07D4-4CBE-8BFA-50F0164F88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63748CA-AA49-479C-B210-D5C8A729D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DBCCD-2131-46E7-9DD1-14BC46E52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44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m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m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m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m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m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m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m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m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m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m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mp"/><Relationship Id="rId3" Type="http://schemas.openxmlformats.org/officeDocument/2006/relationships/image" Target="../media/image11.tm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m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m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m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m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mp"/><Relationship Id="rId3" Type="http://schemas.openxmlformats.org/officeDocument/2006/relationships/image" Target="../media/image20.tm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m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mp"/><Relationship Id="rId3" Type="http://schemas.openxmlformats.org/officeDocument/2006/relationships/image" Target="../media/image23.tm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mp"/><Relationship Id="rId3" Type="http://schemas.openxmlformats.org/officeDocument/2006/relationships/image" Target="../media/image23.tm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mp"/><Relationship Id="rId3" Type="http://schemas.openxmlformats.org/officeDocument/2006/relationships/image" Target="../media/image23.tmp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m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m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m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m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m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D9BE3B-EA0A-4AEC-8EA9-3169C45FC4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Aminer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5352F0B-25C3-445E-9D94-AC3B853016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77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09A455-8E52-4BB8-A485-F1FCA3A3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71D1FF-DA8E-4F33-B869-F83A328B6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Aminer</a:t>
            </a:r>
          </a:p>
          <a:p>
            <a:r>
              <a:rPr lang="sv-SE" dirty="0"/>
              <a:t>Primära , sekundära och tertiära aminer.</a:t>
            </a:r>
          </a:p>
          <a:p>
            <a:r>
              <a:rPr lang="sv-SE" dirty="0"/>
              <a:t>Electron withdrawing group</a:t>
            </a:r>
          </a:p>
          <a:p>
            <a:r>
              <a:rPr lang="sv-SE" dirty="0"/>
              <a:t>Electron dontating group</a:t>
            </a:r>
          </a:p>
          <a:p>
            <a:endParaRPr lang="sv-S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29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234D24-C306-4684-B8F7-7FA0E6035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Aminer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7A11CFD4-14FF-45E3-9975-02CA1BDCF7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v-SE" dirty="0"/>
                  <a:t>Aminer är föreningar som innehåller en amingrupp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sv-SE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1CFD4-14FF-45E3-9975-02CA1BDCF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349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C1A8F0-4465-4972-8DEB-B55C4675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Metylamin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C285AB-32E1-43CA-9A3C-CBF6B7B2E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75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C1A8F0-4465-4972-8DEB-B55C4675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Metylamin</a:t>
            </a:r>
            <a:endParaRPr lang="en-US" dirty="0"/>
          </a:p>
        </p:txBody>
      </p:sp>
      <p:pic>
        <p:nvPicPr>
          <p:cNvPr id="5" name="Content Placeholder 4" descr="aminer - Sök på Google - Mozilla Firefox">
            <a:extLst>
              <a:ext uri="{FF2B5EF4-FFF2-40B4-BE49-F238E27FC236}">
                <a16:creationId xmlns:a16="http://schemas.microsoft.com/office/drawing/2014/main" xmlns="" id="{ACA07181-5FF6-49E7-8C84-FF7BA52F0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28606" r="69314" b="53271"/>
          <a:stretch/>
        </p:blipFill>
        <p:spPr>
          <a:xfrm>
            <a:off x="1325461" y="2224628"/>
            <a:ext cx="3906358" cy="3278550"/>
          </a:xfrm>
        </p:spPr>
      </p:pic>
    </p:spTree>
    <p:extLst>
      <p:ext uri="{BB962C8B-B14F-4D97-AF65-F5344CB8AC3E}">
        <p14:creationId xmlns:p14="http://schemas.microsoft.com/office/powerpoint/2010/main" val="351862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C1A8F0-4465-4972-8DEB-B55C4675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Metylamin primär-amin</a:t>
            </a:r>
            <a:endParaRPr lang="en-US" dirty="0"/>
          </a:p>
        </p:txBody>
      </p:sp>
      <p:pic>
        <p:nvPicPr>
          <p:cNvPr id="5" name="Content Placeholder 4" descr="aminer - Sök på Google - Mozilla Firefox">
            <a:extLst>
              <a:ext uri="{FF2B5EF4-FFF2-40B4-BE49-F238E27FC236}">
                <a16:creationId xmlns:a16="http://schemas.microsoft.com/office/drawing/2014/main" xmlns="" id="{ACA07181-5FF6-49E7-8C84-FF7BA52F0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28606" r="69314" b="53271"/>
          <a:stretch/>
        </p:blipFill>
        <p:spPr>
          <a:xfrm>
            <a:off x="1325461" y="2224628"/>
            <a:ext cx="3906358" cy="3278550"/>
          </a:xfrm>
        </p:spPr>
      </p:pic>
    </p:spTree>
    <p:extLst>
      <p:ext uri="{BB962C8B-B14F-4D97-AF65-F5344CB8AC3E}">
        <p14:creationId xmlns:p14="http://schemas.microsoft.com/office/powerpoint/2010/main" val="3237702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145E50-85ED-41CD-AAAC-5745EB853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Etylamin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8976A7-767D-4BA2-A5C6-9A0FAD4C6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24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145E50-85ED-41CD-AAAC-5745EB853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Etylamin</a:t>
            </a:r>
            <a:endParaRPr lang="en-US" dirty="0"/>
          </a:p>
        </p:txBody>
      </p:sp>
      <p:pic>
        <p:nvPicPr>
          <p:cNvPr id="8" name="Content Placeholder 7" descr="etylamin - Sök på Google - Mozilla Firefox">
            <a:extLst>
              <a:ext uri="{FF2B5EF4-FFF2-40B4-BE49-F238E27FC236}">
                <a16:creationId xmlns:a16="http://schemas.microsoft.com/office/drawing/2014/main" xmlns="" id="{47F3C5CD-3BFF-4749-95B4-B8D3BB22A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7" t="24089" r="49123" b="57705"/>
          <a:stretch/>
        </p:blipFill>
        <p:spPr>
          <a:xfrm>
            <a:off x="1317070" y="1944347"/>
            <a:ext cx="2306973" cy="2342410"/>
          </a:xfrm>
        </p:spPr>
      </p:pic>
    </p:spTree>
    <p:extLst>
      <p:ext uri="{BB962C8B-B14F-4D97-AF65-F5344CB8AC3E}">
        <p14:creationId xmlns:p14="http://schemas.microsoft.com/office/powerpoint/2010/main" val="3128444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145E50-85ED-41CD-AAAC-5745EB853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Etylamin primär-amin.</a:t>
            </a:r>
            <a:endParaRPr lang="en-US" dirty="0"/>
          </a:p>
        </p:txBody>
      </p:sp>
      <p:pic>
        <p:nvPicPr>
          <p:cNvPr id="8" name="Content Placeholder 7" descr="etylamin - Sök på Google - Mozilla Firefox">
            <a:extLst>
              <a:ext uri="{FF2B5EF4-FFF2-40B4-BE49-F238E27FC236}">
                <a16:creationId xmlns:a16="http://schemas.microsoft.com/office/drawing/2014/main" xmlns="" id="{47F3C5CD-3BFF-4749-95B4-B8D3BB22A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7" t="24089" r="49123" b="57705"/>
          <a:stretch/>
        </p:blipFill>
        <p:spPr>
          <a:xfrm>
            <a:off x="1317070" y="1944347"/>
            <a:ext cx="2306973" cy="2342410"/>
          </a:xfrm>
        </p:spPr>
      </p:pic>
    </p:spTree>
    <p:extLst>
      <p:ext uri="{BB962C8B-B14F-4D97-AF65-F5344CB8AC3E}">
        <p14:creationId xmlns:p14="http://schemas.microsoft.com/office/powerpoint/2010/main" val="343887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A7DE16-4CCE-4A46-B1BF-BEC2746F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Dimetylamin?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69193F-431E-4F14-B1A5-DF70BC570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22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A7DE16-4CCE-4A46-B1BF-BEC2746F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Dimetylamin Sekundär amin.</a:t>
            </a:r>
            <a:endParaRPr lang="en-US" dirty="0"/>
          </a:p>
        </p:txBody>
      </p:sp>
      <p:pic>
        <p:nvPicPr>
          <p:cNvPr id="5" name="Content Placeholder 4" descr="dimetylamin - Sök på Google - Mozilla Firefox">
            <a:extLst>
              <a:ext uri="{FF2B5EF4-FFF2-40B4-BE49-F238E27FC236}">
                <a16:creationId xmlns:a16="http://schemas.microsoft.com/office/drawing/2014/main" xmlns="" id="{58FC2B3B-9309-457A-8A4F-6D76C9311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3" t="24089" r="50000" b="57706"/>
          <a:stretch/>
        </p:blipFill>
        <p:spPr>
          <a:xfrm>
            <a:off x="1308682" y="2169154"/>
            <a:ext cx="3025937" cy="2016952"/>
          </a:xfrm>
        </p:spPr>
      </p:pic>
    </p:spTree>
    <p:extLst>
      <p:ext uri="{BB962C8B-B14F-4D97-AF65-F5344CB8AC3E}">
        <p14:creationId xmlns:p14="http://schemas.microsoft.com/office/powerpoint/2010/main" val="3070885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C109FF-1A7B-4D81-BDC5-02A9C569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2004-D-72-en-4(4).pdf - Foxit Reader">
            <a:extLst>
              <a:ext uri="{FF2B5EF4-FFF2-40B4-BE49-F238E27FC236}">
                <a16:creationId xmlns:a16="http://schemas.microsoft.com/office/drawing/2014/main" xmlns="" id="{8866659B-EEC7-4D76-8747-6A09BF1DE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6" t="25136" r="25568" b="35728"/>
          <a:stretch/>
        </p:blipFill>
        <p:spPr>
          <a:xfrm>
            <a:off x="838200" y="721454"/>
            <a:ext cx="9447242" cy="3154260"/>
          </a:xfrm>
        </p:spPr>
      </p:pic>
    </p:spTree>
    <p:extLst>
      <p:ext uri="{BB962C8B-B14F-4D97-AF65-F5344CB8AC3E}">
        <p14:creationId xmlns:p14="http://schemas.microsoft.com/office/powerpoint/2010/main" val="3352795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21848D-0F0C-4C3E-B66F-8DFAF8772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Trimetylamin</a:t>
            </a:r>
            <a:endParaRPr lang="en-US" dirty="0"/>
          </a:p>
        </p:txBody>
      </p:sp>
      <p:pic>
        <p:nvPicPr>
          <p:cNvPr id="5" name="Content Placeholder 4" descr="trimetylamin - Sök på Google - Mozilla Firefox">
            <a:extLst>
              <a:ext uri="{FF2B5EF4-FFF2-40B4-BE49-F238E27FC236}">
                <a16:creationId xmlns:a16="http://schemas.microsoft.com/office/drawing/2014/main" xmlns="" id="{02DE4248-0F7D-4E51-830A-1BEA91A6D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0" t="32668" r="51963" b="22231"/>
          <a:stretch/>
        </p:blipFill>
        <p:spPr>
          <a:xfrm>
            <a:off x="1182846" y="1846091"/>
            <a:ext cx="4035105" cy="3167675"/>
          </a:xfrm>
        </p:spPr>
      </p:pic>
    </p:spTree>
    <p:extLst>
      <p:ext uri="{BB962C8B-B14F-4D97-AF65-F5344CB8AC3E}">
        <p14:creationId xmlns:p14="http://schemas.microsoft.com/office/powerpoint/2010/main" val="3162463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7E23B5-90A6-4674-83B6-DA3D8BEC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Aminer är svagt basiska. Varför?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D28757-6C6A-4B54-8668-D1A36B2CF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231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DCE6E-4AB2-4784-B5AA-A34A88FB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miner är baser - Sök på Google - Mozilla Firefox">
            <a:extLst>
              <a:ext uri="{FF2B5EF4-FFF2-40B4-BE49-F238E27FC236}">
                <a16:creationId xmlns:a16="http://schemas.microsoft.com/office/drawing/2014/main" xmlns="" id="{8AA086AF-335C-419E-B69C-AA1246AB5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1" t="55597" r="56695" b="27244"/>
          <a:stretch/>
        </p:blipFill>
        <p:spPr>
          <a:xfrm>
            <a:off x="1677798" y="1895911"/>
            <a:ext cx="8024112" cy="3368615"/>
          </a:xfrm>
        </p:spPr>
      </p:pic>
    </p:spTree>
    <p:extLst>
      <p:ext uri="{BB962C8B-B14F-4D97-AF65-F5344CB8AC3E}">
        <p14:creationId xmlns:p14="http://schemas.microsoft.com/office/powerpoint/2010/main" val="685112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DCE6E-4AB2-4784-B5AA-A34A88FB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Vilken är mest basisk, ammoniak eller metylamin? </a:t>
            </a:r>
            <a:endParaRPr lang="en-US" dirty="0"/>
          </a:p>
        </p:txBody>
      </p:sp>
      <p:pic>
        <p:nvPicPr>
          <p:cNvPr id="7" name="Content Placeholder 6" descr="aminer är baser - Sök på Google - Mozilla Firefox">
            <a:extLst>
              <a:ext uri="{FF2B5EF4-FFF2-40B4-BE49-F238E27FC236}">
                <a16:creationId xmlns:a16="http://schemas.microsoft.com/office/drawing/2014/main" xmlns="" id="{8AA086AF-335C-419E-B69C-AA1246AB5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1" t="55597" r="56695" b="27244"/>
          <a:stretch/>
        </p:blipFill>
        <p:spPr>
          <a:xfrm>
            <a:off x="1677798" y="1895911"/>
            <a:ext cx="8024112" cy="3368615"/>
          </a:xfrm>
        </p:spPr>
      </p:pic>
    </p:spTree>
    <p:extLst>
      <p:ext uri="{BB962C8B-B14F-4D97-AF65-F5344CB8AC3E}">
        <p14:creationId xmlns:p14="http://schemas.microsoft.com/office/powerpoint/2010/main" val="2725018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C1EDE4-2D28-4327-AEAB-4DC47AC8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Sannt eller falskt? Är metylamin mer eller mindre basiskt än ammoniak?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90B60C-8A9A-4520-8AAC-11C13075E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Kol är mer elektronegativt än väte så kolet i metylgruppen drar även i kvävets elektroner så kvävet blir lite mer positivt laddat. Får underskott av elektrondensitet. </a:t>
            </a:r>
          </a:p>
          <a:p>
            <a:endParaRPr lang="sv-SE" dirty="0"/>
          </a:p>
          <a:p>
            <a:r>
              <a:rPr lang="sv-SE" dirty="0"/>
              <a:t>Kol har fler elektroner än vätet så det skjuter liksom till elektroner så att kvävet blir lite mer negativt laddat. Kvävet får ett extra överskott av elektrondensitet.</a:t>
            </a:r>
          </a:p>
          <a:p>
            <a:endParaRPr lang="sv-SE" dirty="0"/>
          </a:p>
          <a:p>
            <a:r>
              <a:rPr lang="sv-SE" i="1" dirty="0"/>
              <a:t>Om kvävet har mer negativ laddning så drar det lite hårdare i protonerna på vattenmolekylen och är lite mer basiskt.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64244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53AF63-68B7-4EBB-A5DD-DFF43DC68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xmlns="" id="{2421BF91-8D3C-45E8-9DF3-CBB44199C2F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93596709"/>
                  </p:ext>
                </p:extLst>
              </p:nvPr>
            </p:nvGraphicFramePr>
            <p:xfrm>
              <a:off x="838200" y="1825625"/>
              <a:ext cx="10515600" cy="16540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xmlns="" val="160775787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xmlns="" val="3731730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Kb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2180668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ammoniak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1.8∗</m:t>
                                </m:r>
                                <m:sSup>
                                  <m:sSupPr>
                                    <m:ctrlPr>
                                      <a:rPr lang="sv-SE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7624003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metylamin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3.6∗</m:t>
                                </m:r>
                                <m:sSup>
                                  <m:sSupPr>
                                    <m:ctrlPr>
                                      <a:rPr lang="sv-SE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9534591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2421BF91-8D3C-45E8-9DF3-CBB44199C2F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93596709"/>
                  </p:ext>
                </p:extLst>
              </p:nvPr>
            </p:nvGraphicFramePr>
            <p:xfrm>
              <a:off x="838200" y="1825625"/>
              <a:ext cx="10515600" cy="16540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160775787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3731730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Kb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0668315"/>
                      </a:ext>
                    </a:extLst>
                  </a:tr>
                  <a:tr h="643128"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ammoniak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16" t="-62264" r="-463" b="-100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4003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metylamin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16" t="-163810" r="-463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34591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4083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9C55E2-02AC-4BEB-90A6-094B95BC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ED19C2-BDEB-4671-B8F8-1BFF97D5F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Metylamin är en starkare bas för att metylgruppen är en sk. Elektrondonerande grupp.</a:t>
            </a:r>
          </a:p>
          <a:p>
            <a:r>
              <a:rPr lang="sv-SE" dirty="0"/>
              <a:t>Den hjälper till att balansera upp den posititva laddningen på kväveatomen i den protonerade molekylen.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70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A4DE97-CC08-44E0-914D-04DF4AD7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Vilken är mest basisk metylamin eller dimetylamin?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B9915D-7A92-4D8D-B8AA-CA9B08303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36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53AF63-68B7-4EBB-A5DD-DFF43DC68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xmlns="" id="{2421BF91-8D3C-45E8-9DF3-CBB44199C2F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00985755"/>
                  </p:ext>
                </p:extLst>
              </p:nvPr>
            </p:nvGraphicFramePr>
            <p:xfrm>
              <a:off x="838200" y="1825625"/>
              <a:ext cx="10515600" cy="2937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xmlns="" val="160775787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xmlns="" val="3731730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Kb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2180668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ammoniak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1.8∗</m:t>
                                </m:r>
                                <m:sSup>
                                  <m:sSupPr>
                                    <m:ctrlPr>
                                      <a:rPr lang="sv-SE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7624003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metylamin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3.6∗</m:t>
                                </m:r>
                                <m:sSup>
                                  <m:sSupPr>
                                    <m:ctrlPr>
                                      <a:rPr lang="sv-SE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953459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dimetylamin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5.12∗</m:t>
                                </m:r>
                                <m:sSup>
                                  <m:sSupPr>
                                    <m:ctrlPr>
                                      <a:rPr lang="sv-SE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419640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Trimetylamin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6.4∗</m:t>
                                </m:r>
                                <m:sSup>
                                  <m:sSupPr>
                                    <m:ctrlPr>
                                      <a:rPr lang="sv-SE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8722591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2421BF91-8D3C-45E8-9DF3-CBB44199C2F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00985755"/>
                  </p:ext>
                </p:extLst>
              </p:nvPr>
            </p:nvGraphicFramePr>
            <p:xfrm>
              <a:off x="838200" y="1825625"/>
              <a:ext cx="10515600" cy="29372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160775787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3731730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Kb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0668315"/>
                      </a:ext>
                    </a:extLst>
                  </a:tr>
                  <a:tr h="643128"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ammoniak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16" t="-62264" r="-46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4003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metylamin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16" t="-163810" r="-463" b="-2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34591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dimetylamin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16" t="-263810" r="-463" b="-1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9640304"/>
                      </a:ext>
                    </a:extLst>
                  </a:tr>
                  <a:tr h="643128"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Trimetylamin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16" t="-360377" r="-463" b="-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22591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16646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5F94BC-504D-4129-B50F-0D39A7F17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electron donating group - Sök på Google - Mozilla Firefox">
            <a:extLst>
              <a:ext uri="{FF2B5EF4-FFF2-40B4-BE49-F238E27FC236}">
                <a16:creationId xmlns:a16="http://schemas.microsoft.com/office/drawing/2014/main" xmlns="" id="{CB6C3992-5E06-4289-9BE1-E8272ADE3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2" t="54324" r="50912" b="31293"/>
          <a:stretch/>
        </p:blipFill>
        <p:spPr>
          <a:xfrm>
            <a:off x="2239859" y="2106555"/>
            <a:ext cx="5075253" cy="2337188"/>
          </a:xfrm>
        </p:spPr>
      </p:pic>
    </p:spTree>
    <p:extLst>
      <p:ext uri="{BB962C8B-B14F-4D97-AF65-F5344CB8AC3E}">
        <p14:creationId xmlns:p14="http://schemas.microsoft.com/office/powerpoint/2010/main" val="352001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FBBCC8-ADA5-442F-B3FF-D5DEFD53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Inductive effect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BF15159-554A-4E6F-85B8-231F0CEAB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Uppstår genom polariseringen av sigma bindningen, inom en molekyl</a:t>
            </a:r>
          </a:p>
          <a:p>
            <a:r>
              <a:rPr lang="sv-SE" dirty="0"/>
              <a:t>Polariseringen beror vanligen på skillnaden i elektronegativtet mellan atomer</a:t>
            </a:r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en-US" dirty="0"/>
          </a:p>
        </p:txBody>
      </p:sp>
      <p:pic>
        <p:nvPicPr>
          <p:cNvPr id="5" name="Picture 4" descr="Ch4 : Inductive effects - Mozilla Firefox">
            <a:extLst>
              <a:ext uri="{FF2B5EF4-FFF2-40B4-BE49-F238E27FC236}">
                <a16:creationId xmlns:a16="http://schemas.microsoft.com/office/drawing/2014/main" xmlns="" id="{4F1BCA8F-8A8A-4B6F-B6A3-42DEFAABD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8" t="25890" r="44060" b="67377"/>
          <a:stretch/>
        </p:blipFill>
        <p:spPr>
          <a:xfrm>
            <a:off x="1426127" y="3125918"/>
            <a:ext cx="3349220" cy="107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08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20CE4B-46FA-4C5A-97F1-32BEEAA8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trifluorometylamin</a:t>
            </a:r>
            <a:endParaRPr lang="en-US" dirty="0"/>
          </a:p>
        </p:txBody>
      </p:sp>
      <p:pic>
        <p:nvPicPr>
          <p:cNvPr id="10" name="Content Placeholder 9" descr="triflouromethylamine - Sök på Google - Mozilla Firefox">
            <a:extLst>
              <a:ext uri="{FF2B5EF4-FFF2-40B4-BE49-F238E27FC236}">
                <a16:creationId xmlns:a16="http://schemas.microsoft.com/office/drawing/2014/main" xmlns="" id="{DA0C07A0-0261-4882-8778-61BA729C7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" t="33426" r="86140" b="47102"/>
          <a:stretch/>
        </p:blipFill>
        <p:spPr>
          <a:xfrm>
            <a:off x="1073790" y="2105636"/>
            <a:ext cx="2340529" cy="2230127"/>
          </a:xfrm>
        </p:spPr>
      </p:pic>
    </p:spTree>
    <p:extLst>
      <p:ext uri="{BB962C8B-B14F-4D97-AF65-F5344CB8AC3E}">
        <p14:creationId xmlns:p14="http://schemas.microsoft.com/office/powerpoint/2010/main" val="1127358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20CE4B-46FA-4C5A-97F1-32BEEAA8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Trifluorometylamin</a:t>
            </a:r>
            <a:br>
              <a:rPr lang="sv-SE" dirty="0"/>
            </a:br>
            <a:r>
              <a:rPr lang="sv-SE" dirty="0"/>
              <a:t>Mer eller mindre basisk än metylamin?</a:t>
            </a:r>
            <a:endParaRPr lang="en-US" dirty="0"/>
          </a:p>
        </p:txBody>
      </p:sp>
      <p:pic>
        <p:nvPicPr>
          <p:cNvPr id="10" name="Content Placeholder 9" descr="triflouromethylamine - Sök på Google - Mozilla Firefox">
            <a:extLst>
              <a:ext uri="{FF2B5EF4-FFF2-40B4-BE49-F238E27FC236}">
                <a16:creationId xmlns:a16="http://schemas.microsoft.com/office/drawing/2014/main" xmlns="" id="{DA0C07A0-0261-4882-8778-61BA729C7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" t="33426" r="86140" b="47102"/>
          <a:stretch/>
        </p:blipFill>
        <p:spPr>
          <a:xfrm>
            <a:off x="1073790" y="2105636"/>
            <a:ext cx="2340529" cy="2230127"/>
          </a:xfrm>
        </p:spPr>
      </p:pic>
    </p:spTree>
    <p:extLst>
      <p:ext uri="{BB962C8B-B14F-4D97-AF65-F5344CB8AC3E}">
        <p14:creationId xmlns:p14="http://schemas.microsoft.com/office/powerpoint/2010/main" val="2880049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B43A42-B1C3-4410-BD5D-9960564B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Vilken är mest basisk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B0CB7D-CCAE-4022-B0BE-28D9D8CAD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Trifluoroamin</a:t>
            </a:r>
          </a:p>
          <a:p>
            <a:r>
              <a:rPr lang="sv-SE" dirty="0"/>
              <a:t>Trimetylamin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19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8EDDFD-5D28-48E6-B761-4EE38DF15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Mest basisk?</a:t>
            </a:r>
            <a:endParaRPr lang="en-US" dirty="0"/>
          </a:p>
        </p:txBody>
      </p:sp>
      <p:pic>
        <p:nvPicPr>
          <p:cNvPr id="5" name="Content Placeholder 4" descr="base constant för trifluoramine - Sök på Google - Mozilla Firefox">
            <a:extLst>
              <a:ext uri="{FF2B5EF4-FFF2-40B4-BE49-F238E27FC236}">
                <a16:creationId xmlns:a16="http://schemas.microsoft.com/office/drawing/2014/main" xmlns="" id="{0CFA3D02-2ADC-4D09-94A2-0C1C0E0B6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6" t="24364" r="58904" b="59249"/>
          <a:stretch/>
        </p:blipFill>
        <p:spPr>
          <a:xfrm>
            <a:off x="1593909" y="2295080"/>
            <a:ext cx="2013357" cy="2673991"/>
          </a:xfrm>
        </p:spPr>
      </p:pic>
      <p:pic>
        <p:nvPicPr>
          <p:cNvPr id="6" name="Content Placeholder 4" descr="trimetylamin - Sök på Google - Mozilla Firefox">
            <a:extLst>
              <a:ext uri="{FF2B5EF4-FFF2-40B4-BE49-F238E27FC236}">
                <a16:creationId xmlns:a16="http://schemas.microsoft.com/office/drawing/2014/main" xmlns="" id="{EAD776B8-DC28-4FDC-B6EF-CF8C4A0F9D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0" t="32668" r="51963" b="22231"/>
          <a:stretch/>
        </p:blipFill>
        <p:spPr>
          <a:xfrm>
            <a:off x="6459522" y="2048237"/>
            <a:ext cx="4035105" cy="31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4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53AF63-68B7-4EBB-A5DD-DFF43DC68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Baskonstanter.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xmlns="" id="{2421BF91-8D3C-45E8-9DF3-CBB44199C2F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95576753"/>
                  </p:ext>
                </p:extLst>
              </p:nvPr>
            </p:nvGraphicFramePr>
            <p:xfrm>
              <a:off x="838200" y="1825625"/>
              <a:ext cx="10515600" cy="16540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xmlns="" val="160775787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xmlns="" val="3731730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Kb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2180668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Trifluoroamin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7624003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Trimetylamin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6.4∗</m:t>
                                </m:r>
                                <m:sSup>
                                  <m:sSupPr>
                                    <m:ctrlPr>
                                      <a:rPr lang="sv-SE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9534591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2421BF91-8D3C-45E8-9DF3-CBB44199C2F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95576753"/>
                  </p:ext>
                </p:extLst>
              </p:nvPr>
            </p:nvGraphicFramePr>
            <p:xfrm>
              <a:off x="838200" y="1825625"/>
              <a:ext cx="10515600" cy="16540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160775787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3731730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Kb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066831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Trifluoroamin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2400336"/>
                      </a:ext>
                    </a:extLst>
                  </a:tr>
                  <a:tr h="643128"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Trimetylamin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16" t="-161321" r="-463" b="-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34591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655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8C6157-1EA5-4881-9665-B997D7360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Fenylamin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658483-E15F-46BF-9C88-E8C2FB625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87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B54D2A-D917-4EB6-B563-F3A0997D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Fenylgrupp</a:t>
            </a:r>
            <a:endParaRPr lang="en-US" dirty="0"/>
          </a:p>
        </p:txBody>
      </p:sp>
      <p:pic>
        <p:nvPicPr>
          <p:cNvPr id="7" name="Content Placeholder 6" descr="fenyl grupp - Sök på Google - Mozilla Firefox">
            <a:extLst>
              <a:ext uri="{FF2B5EF4-FFF2-40B4-BE49-F238E27FC236}">
                <a16:creationId xmlns:a16="http://schemas.microsoft.com/office/drawing/2014/main" xmlns="" id="{A79602FD-3007-4DFA-89C2-E08A686DF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4" t="30308" r="59009" b="56164"/>
          <a:stretch/>
        </p:blipFill>
        <p:spPr>
          <a:xfrm>
            <a:off x="1266736" y="2062235"/>
            <a:ext cx="4018328" cy="2563454"/>
          </a:xfrm>
        </p:spPr>
      </p:pic>
    </p:spTree>
    <p:extLst>
      <p:ext uri="{BB962C8B-B14F-4D97-AF65-F5344CB8AC3E}">
        <p14:creationId xmlns:p14="http://schemas.microsoft.com/office/powerpoint/2010/main" val="1236219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8C6157-1EA5-4881-9665-B997D7360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Fenylamin -Anilin</a:t>
            </a:r>
            <a:endParaRPr lang="en-US" dirty="0"/>
          </a:p>
        </p:txBody>
      </p:sp>
      <p:pic>
        <p:nvPicPr>
          <p:cNvPr id="5" name="Content Placeholder 4" descr="fenylamin - Sök på Google - Mozilla Firefox">
            <a:extLst>
              <a:ext uri="{FF2B5EF4-FFF2-40B4-BE49-F238E27FC236}">
                <a16:creationId xmlns:a16="http://schemas.microsoft.com/office/drawing/2014/main" xmlns="" id="{8698C835-E343-4E1B-8F4D-49829F846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 t="29021" r="89294" b="53851"/>
          <a:stretch/>
        </p:blipFill>
        <p:spPr>
          <a:xfrm>
            <a:off x="1208015" y="1867431"/>
            <a:ext cx="2407640" cy="2546565"/>
          </a:xfrm>
        </p:spPr>
      </p:pic>
    </p:spTree>
    <p:extLst>
      <p:ext uri="{BB962C8B-B14F-4D97-AF65-F5344CB8AC3E}">
        <p14:creationId xmlns:p14="http://schemas.microsoft.com/office/powerpoint/2010/main" val="3133729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291F1A-94B1-4906-A1A5-9BB13FEB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Elektronparet på kvävet dansar med dom i ringen</a:t>
            </a:r>
            <a:endParaRPr lang="en-US" dirty="0"/>
          </a:p>
        </p:txBody>
      </p:sp>
      <p:pic>
        <p:nvPicPr>
          <p:cNvPr id="5" name="Content Placeholder 4" descr="phenylamine aromacity - Sök på Google - Mozilla Firefox">
            <a:extLst>
              <a:ext uri="{FF2B5EF4-FFF2-40B4-BE49-F238E27FC236}">
                <a16:creationId xmlns:a16="http://schemas.microsoft.com/office/drawing/2014/main" xmlns="" id="{024A6DF7-99D6-4D18-9F59-9E8522CDE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5" t="52170" r="54082" b="35658"/>
          <a:stretch/>
        </p:blipFill>
        <p:spPr>
          <a:xfrm>
            <a:off x="1610685" y="2489432"/>
            <a:ext cx="8344855" cy="2065789"/>
          </a:xfrm>
        </p:spPr>
      </p:pic>
    </p:spTree>
    <p:extLst>
      <p:ext uri="{BB962C8B-B14F-4D97-AF65-F5344CB8AC3E}">
        <p14:creationId xmlns:p14="http://schemas.microsoft.com/office/powerpoint/2010/main" val="2717665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B48137-471F-442E-B911-B2D864F09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Vilken är mest basisk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90814A-AE15-44B3-9931-C6BF7FD9B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Metylamin </a:t>
            </a:r>
          </a:p>
          <a:p>
            <a:r>
              <a:rPr lang="sv-SE" dirty="0"/>
              <a:t>Eller</a:t>
            </a:r>
          </a:p>
          <a:p>
            <a:r>
              <a:rPr lang="sv-SE" dirty="0"/>
              <a:t>Fenylamin?</a:t>
            </a:r>
          </a:p>
          <a:p>
            <a:endParaRPr lang="sv-S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59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4D29CF-B86B-420E-96FB-2C4714CA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Inductive effect- kolkatjon? Carbocation</a:t>
            </a:r>
            <a:br>
              <a:rPr lang="sv-SE" dirty="0"/>
            </a:br>
            <a:r>
              <a:rPr lang="sv-SE" dirty="0"/>
              <a:t>vilken är stabilast?</a:t>
            </a:r>
            <a:endParaRPr lang="en-US" dirty="0"/>
          </a:p>
        </p:txBody>
      </p:sp>
      <p:pic>
        <p:nvPicPr>
          <p:cNvPr id="5" name="Content Placeholder 4" descr="carbocation - Google Search - Mozilla Firefox">
            <a:extLst>
              <a:ext uri="{FF2B5EF4-FFF2-40B4-BE49-F238E27FC236}">
                <a16:creationId xmlns:a16="http://schemas.microsoft.com/office/drawing/2014/main" xmlns="" id="{955F4EDE-A900-418A-AC8F-5C4579DBC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3" t="44674" r="43971" b="28210"/>
          <a:stretch/>
        </p:blipFill>
        <p:spPr>
          <a:xfrm>
            <a:off x="620785" y="2184047"/>
            <a:ext cx="9784494" cy="3092628"/>
          </a:xfrm>
        </p:spPr>
      </p:pic>
    </p:spTree>
    <p:extLst>
      <p:ext uri="{BB962C8B-B14F-4D97-AF65-F5344CB8AC3E}">
        <p14:creationId xmlns:p14="http://schemas.microsoft.com/office/powerpoint/2010/main" val="1234985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A101A3-ED4A-4252-B7E6-C9BB5D56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Hur ska man resonera?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B76554-B8AD-40BC-89AA-2C8CBC874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Är fenylgruppen en electronwithdrawing eller electrondonating grupp?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34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E5C1F2-A4CB-4DEA-A78E-C0C207A4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Ledtråd pKa för ättiksyra// bensoesyra</a:t>
            </a:r>
            <a:endParaRPr lang="en-US" dirty="0"/>
          </a:p>
        </p:txBody>
      </p:sp>
      <p:pic>
        <p:nvPicPr>
          <p:cNvPr id="5" name="Content Placeholder 4" descr="bensoesyra - Sök på Google - Mozilla Firefox">
            <a:extLst>
              <a:ext uri="{FF2B5EF4-FFF2-40B4-BE49-F238E27FC236}">
                <a16:creationId xmlns:a16="http://schemas.microsoft.com/office/drawing/2014/main" xmlns="" id="{C12BDF79-B25F-44CE-A74F-982D754E4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" t="47307" r="88033" b="32836"/>
          <a:stretch/>
        </p:blipFill>
        <p:spPr>
          <a:xfrm>
            <a:off x="838200" y="2357308"/>
            <a:ext cx="2668918" cy="2776756"/>
          </a:xfrm>
        </p:spPr>
      </p:pic>
      <p:pic>
        <p:nvPicPr>
          <p:cNvPr id="7" name="Picture 6" descr="ättiksyra - Sök på Google - Mozilla Firefox">
            <a:extLst>
              <a:ext uri="{FF2B5EF4-FFF2-40B4-BE49-F238E27FC236}">
                <a16:creationId xmlns:a16="http://schemas.microsoft.com/office/drawing/2014/main" xmlns="" id="{F300123F-DD91-463C-A8A0-7473E8F4C2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8965" r="85206" b="54006"/>
          <a:stretch/>
        </p:blipFill>
        <p:spPr>
          <a:xfrm>
            <a:off x="4116199" y="2483143"/>
            <a:ext cx="3628636" cy="2525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E56127E-5643-453E-8EDE-9E414816EB94}"/>
              </a:ext>
            </a:extLst>
          </p:cNvPr>
          <p:cNvSpPr txBox="1"/>
          <p:nvPr/>
        </p:nvSpPr>
        <p:spPr>
          <a:xfrm>
            <a:off x="8353915" y="2357308"/>
            <a:ext cx="240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Vilken syra är starkast?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3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61EA4E-7274-4176-9333-D10D2356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Vilken är starkast? 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FDD48E82-E14B-4A73-A3D1-0A5FBC1330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7156006"/>
              </p:ext>
            </p:extLst>
          </p:nvPr>
        </p:nvGraphicFramePr>
        <p:xfrm>
          <a:off x="838200" y="1825625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xmlns="" val="410527194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xmlns="" val="3290345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syra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pka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41949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ättiksyra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4.74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1714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bensoesyra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4.19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70846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09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4399D-B22D-4953-BDEC-E8A53492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346719-2183-4B96-A79E-CF2621698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Stark syra -&gt; Hög Ka -&gt; Låg Pka</a:t>
            </a:r>
          </a:p>
          <a:p>
            <a:endParaRPr lang="sv-SE" dirty="0"/>
          </a:p>
          <a:p>
            <a:r>
              <a:rPr lang="sv-SE" dirty="0"/>
              <a:t>Bensoesyra är starkare.</a:t>
            </a:r>
          </a:p>
          <a:p>
            <a:endParaRPr lang="sv-S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615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32EE50-B42F-472B-84F3-78DF70DF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Bensoesyra dissociations reaktion </a:t>
            </a:r>
            <a:endParaRPr lang="en-US" dirty="0"/>
          </a:p>
        </p:txBody>
      </p:sp>
      <p:pic>
        <p:nvPicPr>
          <p:cNvPr id="5" name="Content Placeholder 4" descr="benzoic acid dissociation - Sök på Google - Mozilla Firefox">
            <a:extLst>
              <a:ext uri="{FF2B5EF4-FFF2-40B4-BE49-F238E27FC236}">
                <a16:creationId xmlns:a16="http://schemas.microsoft.com/office/drawing/2014/main" xmlns="" id="{03ED398D-989C-4B17-B44F-22757886D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8" t="30341" r="34822" b="55971"/>
          <a:stretch/>
        </p:blipFill>
        <p:spPr>
          <a:xfrm>
            <a:off x="654340" y="1963024"/>
            <a:ext cx="4452074" cy="2013358"/>
          </a:xfrm>
        </p:spPr>
      </p:pic>
    </p:spTree>
    <p:extLst>
      <p:ext uri="{BB962C8B-B14F-4D97-AF65-F5344CB8AC3E}">
        <p14:creationId xmlns:p14="http://schemas.microsoft.com/office/powerpoint/2010/main" val="1582856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5C7D5D-4252-48A9-9E78-652ECB34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Syra styrkan beror på hur stabil den korresponderande basen är</a:t>
            </a:r>
            <a:endParaRPr lang="en-US" dirty="0"/>
          </a:p>
        </p:txBody>
      </p:sp>
      <p:pic>
        <p:nvPicPr>
          <p:cNvPr id="5" name="Content Placeholder 4" descr="bensoesyra - Sök på Google - Mozilla Firefox">
            <a:extLst>
              <a:ext uri="{FF2B5EF4-FFF2-40B4-BE49-F238E27FC236}">
                <a16:creationId xmlns:a16="http://schemas.microsoft.com/office/drawing/2014/main" xmlns="" id="{C4C1965C-16E0-4238-A613-FE30AB4D9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00" t="50969" r="4958" b="35728"/>
          <a:stretch/>
        </p:blipFill>
        <p:spPr>
          <a:xfrm>
            <a:off x="838200" y="2097248"/>
            <a:ext cx="1908552" cy="2801924"/>
          </a:xfrm>
        </p:spPr>
      </p:pic>
      <p:pic>
        <p:nvPicPr>
          <p:cNvPr id="7" name="Picture 6" descr="acetatjon - Sök på Google - Mozilla Firefox">
            <a:extLst>
              <a:ext uri="{FF2B5EF4-FFF2-40B4-BE49-F238E27FC236}">
                <a16:creationId xmlns:a16="http://schemas.microsoft.com/office/drawing/2014/main" xmlns="" id="{35B09492-1AD5-4A24-ADA7-B3D1C359BC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1" t="28461" r="60711" b="53500"/>
          <a:stretch/>
        </p:blipFill>
        <p:spPr>
          <a:xfrm>
            <a:off x="3649210" y="1996579"/>
            <a:ext cx="2625755" cy="2760907"/>
          </a:xfrm>
          <a:prstGeom prst="rect">
            <a:avLst/>
          </a:prstGeom>
        </p:spPr>
      </p:pic>
      <p:pic>
        <p:nvPicPr>
          <p:cNvPr id="8" name="Picture 7" descr="acetatjon - Sök på Google - Mozilla Firefox">
            <a:extLst>
              <a:ext uri="{FF2B5EF4-FFF2-40B4-BE49-F238E27FC236}">
                <a16:creationId xmlns:a16="http://schemas.microsoft.com/office/drawing/2014/main" xmlns="" id="{B3DF4940-022F-4626-81AC-84FDA65AC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1" t="28461" r="60711" b="53500"/>
          <a:stretch/>
        </p:blipFill>
        <p:spPr>
          <a:xfrm>
            <a:off x="3801610" y="2148979"/>
            <a:ext cx="2625755" cy="276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80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5C7D5D-4252-48A9-9E78-652ECB34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Då bensoesyran är starkare så är bensoatjonen stabilare.</a:t>
            </a:r>
            <a:endParaRPr lang="en-US" dirty="0"/>
          </a:p>
        </p:txBody>
      </p:sp>
      <p:pic>
        <p:nvPicPr>
          <p:cNvPr id="5" name="Content Placeholder 4" descr="bensoesyra - Sök på Google - Mozilla Firefox">
            <a:extLst>
              <a:ext uri="{FF2B5EF4-FFF2-40B4-BE49-F238E27FC236}">
                <a16:creationId xmlns:a16="http://schemas.microsoft.com/office/drawing/2014/main" xmlns="" id="{C4C1965C-16E0-4238-A613-FE30AB4D9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00" t="50969" r="4958" b="35728"/>
          <a:stretch/>
        </p:blipFill>
        <p:spPr>
          <a:xfrm>
            <a:off x="838200" y="2097248"/>
            <a:ext cx="1908552" cy="2801924"/>
          </a:xfrm>
        </p:spPr>
      </p:pic>
      <p:pic>
        <p:nvPicPr>
          <p:cNvPr id="7" name="Picture 6" descr="acetatjon - Sök på Google - Mozilla Firefox">
            <a:extLst>
              <a:ext uri="{FF2B5EF4-FFF2-40B4-BE49-F238E27FC236}">
                <a16:creationId xmlns:a16="http://schemas.microsoft.com/office/drawing/2014/main" xmlns="" id="{35B09492-1AD5-4A24-ADA7-B3D1C359BC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1" t="28461" r="60711" b="53500"/>
          <a:stretch/>
        </p:blipFill>
        <p:spPr>
          <a:xfrm>
            <a:off x="3649210" y="1996579"/>
            <a:ext cx="2625755" cy="2760907"/>
          </a:xfrm>
          <a:prstGeom prst="rect">
            <a:avLst/>
          </a:prstGeom>
        </p:spPr>
      </p:pic>
      <p:pic>
        <p:nvPicPr>
          <p:cNvPr id="8" name="Picture 7" descr="acetatjon - Sök på Google - Mozilla Firefox">
            <a:extLst>
              <a:ext uri="{FF2B5EF4-FFF2-40B4-BE49-F238E27FC236}">
                <a16:creationId xmlns:a16="http://schemas.microsoft.com/office/drawing/2014/main" xmlns="" id="{B3DF4940-022F-4626-81AC-84FDA65AC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1" t="28461" r="60711" b="53500"/>
          <a:stretch/>
        </p:blipFill>
        <p:spPr>
          <a:xfrm>
            <a:off x="3801610" y="2148979"/>
            <a:ext cx="2625755" cy="276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10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5C7D5D-4252-48A9-9E78-652ECB34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Vad innebär det? Är fenylgruppen mer eller mindre electron donating än metylgruppen?</a:t>
            </a:r>
            <a:endParaRPr lang="en-US" dirty="0"/>
          </a:p>
        </p:txBody>
      </p:sp>
      <p:pic>
        <p:nvPicPr>
          <p:cNvPr id="5" name="Content Placeholder 4" descr="bensoesyra - Sök på Google - Mozilla Firefox">
            <a:extLst>
              <a:ext uri="{FF2B5EF4-FFF2-40B4-BE49-F238E27FC236}">
                <a16:creationId xmlns:a16="http://schemas.microsoft.com/office/drawing/2014/main" xmlns="" id="{C4C1965C-16E0-4238-A613-FE30AB4D9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00" t="50969" r="4958" b="35728"/>
          <a:stretch/>
        </p:blipFill>
        <p:spPr>
          <a:xfrm>
            <a:off x="838200" y="2097248"/>
            <a:ext cx="1908552" cy="2801924"/>
          </a:xfrm>
        </p:spPr>
      </p:pic>
      <p:pic>
        <p:nvPicPr>
          <p:cNvPr id="7" name="Picture 6" descr="acetatjon - Sök på Google - Mozilla Firefox">
            <a:extLst>
              <a:ext uri="{FF2B5EF4-FFF2-40B4-BE49-F238E27FC236}">
                <a16:creationId xmlns:a16="http://schemas.microsoft.com/office/drawing/2014/main" xmlns="" id="{35B09492-1AD5-4A24-ADA7-B3D1C359BC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1" t="28461" r="60711" b="53500"/>
          <a:stretch/>
        </p:blipFill>
        <p:spPr>
          <a:xfrm>
            <a:off x="3649210" y="1996579"/>
            <a:ext cx="2625755" cy="2760907"/>
          </a:xfrm>
          <a:prstGeom prst="rect">
            <a:avLst/>
          </a:prstGeom>
        </p:spPr>
      </p:pic>
      <p:pic>
        <p:nvPicPr>
          <p:cNvPr id="8" name="Picture 7" descr="acetatjon - Sök på Google - Mozilla Firefox">
            <a:extLst>
              <a:ext uri="{FF2B5EF4-FFF2-40B4-BE49-F238E27FC236}">
                <a16:creationId xmlns:a16="http://schemas.microsoft.com/office/drawing/2014/main" xmlns="" id="{B3DF4940-022F-4626-81AC-84FDA65AC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1" t="28461" r="60711" b="53500"/>
          <a:stretch/>
        </p:blipFill>
        <p:spPr>
          <a:xfrm>
            <a:off x="3801610" y="2148979"/>
            <a:ext cx="2625755" cy="276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DAE6A7-7770-4B92-BE3E-9ACFAF4E3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B22872-8263-4CBF-8972-6A4C1DD1D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Bensoesyran </a:t>
            </a:r>
          </a:p>
          <a:p>
            <a:r>
              <a:rPr lang="sv-SE" dirty="0"/>
              <a:t>Har lägre pKa</a:t>
            </a:r>
          </a:p>
          <a:p>
            <a:r>
              <a:rPr lang="sv-SE" dirty="0"/>
              <a:t>Är en starkare syra</a:t>
            </a:r>
          </a:p>
          <a:p>
            <a:r>
              <a:rPr lang="sv-SE" dirty="0"/>
              <a:t>Har en stabilare konjugerande bas- bensoatjonen</a:t>
            </a:r>
          </a:p>
          <a:p>
            <a:r>
              <a:rPr lang="sv-SE" dirty="0"/>
              <a:t>Basen är stabilare för att fenylgruppen drar i elektronerna så den negativa laddningen hos karboxylgruppen sugs in i bensen ringen.</a:t>
            </a:r>
          </a:p>
          <a:p>
            <a:r>
              <a:rPr lang="sv-SE" dirty="0"/>
              <a:t>Fenylgruppen är electronwithdrawing.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186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B48137-471F-442E-B911-B2D864F09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Vilken är mest basisk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90814A-AE15-44B3-9931-C6BF7FD9B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Metylamin </a:t>
            </a:r>
          </a:p>
          <a:p>
            <a:r>
              <a:rPr lang="sv-SE" dirty="0"/>
              <a:t>Eller</a:t>
            </a:r>
          </a:p>
          <a:p>
            <a:r>
              <a:rPr lang="sv-SE" dirty="0"/>
              <a:t>Fenylamin?</a:t>
            </a:r>
          </a:p>
          <a:p>
            <a:endParaRPr lang="sv-S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393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64194D-C4E0-473E-A723-5B3D96CFF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arbocation - Google Search - Mozilla Firefox">
            <a:extLst>
              <a:ext uri="{FF2B5EF4-FFF2-40B4-BE49-F238E27FC236}">
                <a16:creationId xmlns:a16="http://schemas.microsoft.com/office/drawing/2014/main" xmlns="" id="{E39C77D5-D8D3-42F8-B2A1-87D4FF426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t="41523" r="50000" b="30329"/>
          <a:stretch/>
        </p:blipFill>
        <p:spPr>
          <a:xfrm>
            <a:off x="946155" y="2013358"/>
            <a:ext cx="7468003" cy="3379118"/>
          </a:xfrm>
        </p:spPr>
      </p:pic>
    </p:spTree>
    <p:extLst>
      <p:ext uri="{BB962C8B-B14F-4D97-AF65-F5344CB8AC3E}">
        <p14:creationId xmlns:p14="http://schemas.microsoft.com/office/powerpoint/2010/main" val="4196268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B48137-471F-442E-B911-B2D864F09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Vilken är mest basisk med tanke på att fenylgruppen är electronwithdrawing och metyl gruppen är electrondonating.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90814A-AE15-44B3-9931-C6BF7FD9B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Metylamin </a:t>
            </a:r>
          </a:p>
          <a:p>
            <a:r>
              <a:rPr lang="sv-SE" dirty="0"/>
              <a:t>Eller</a:t>
            </a:r>
          </a:p>
          <a:p>
            <a:r>
              <a:rPr lang="sv-SE" dirty="0"/>
              <a:t>Fenylamin?</a:t>
            </a:r>
          </a:p>
          <a:p>
            <a:endParaRPr lang="sv-S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417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B48137-471F-442E-B911-B2D864F09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Vilken är mest basisk med tanke på att fenylgruppen är electronwithdrawing och metyl gruppen är electrondonating.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90814A-AE15-44B3-9931-C6BF7FD9B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Metylamin </a:t>
            </a:r>
          </a:p>
          <a:p>
            <a:r>
              <a:rPr lang="sv-SE" dirty="0"/>
              <a:t>Eller</a:t>
            </a:r>
          </a:p>
          <a:p>
            <a:r>
              <a:rPr lang="sv-SE" dirty="0"/>
              <a:t>Fenylamin?</a:t>
            </a:r>
          </a:p>
          <a:p>
            <a:endParaRPr lang="sv-SE" dirty="0"/>
          </a:p>
          <a:p>
            <a:r>
              <a:rPr lang="sv-SE" dirty="0"/>
              <a:t>Om fenylringen drar i elektronerna så blir ju kvävet mer positivt och mindre benäget att dra åt sig ett positivt väte.</a:t>
            </a:r>
          </a:p>
          <a:p>
            <a:r>
              <a:rPr lang="sv-SE" dirty="0"/>
              <a:t>Baskonstanten blir mindre. </a:t>
            </a:r>
          </a:p>
          <a:p>
            <a:endParaRPr lang="sv-S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87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F47248-5703-41F2-9B94-6A44459A6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65F781-3F4B-4E63-B8EA-6605403C5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Metylamin har pKb på 3.34</a:t>
            </a:r>
          </a:p>
          <a:p>
            <a:r>
              <a:rPr lang="sv-SE" dirty="0"/>
              <a:t>Fenylamin har pKb på 9.3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9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14F59B-79F2-44AE-96DA-7D0E42347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Vilken är mest basisk?</a:t>
            </a:r>
            <a:endParaRPr lang="en-US" dirty="0"/>
          </a:p>
        </p:txBody>
      </p:sp>
      <p:pic>
        <p:nvPicPr>
          <p:cNvPr id="5" name="Content Placeholder 4" descr="phenylamine aromacity - Google Search - Mozilla Firefox">
            <a:extLst>
              <a:ext uri="{FF2B5EF4-FFF2-40B4-BE49-F238E27FC236}">
                <a16:creationId xmlns:a16="http://schemas.microsoft.com/office/drawing/2014/main" xmlns="" id="{8BE56A8F-F20E-40D7-BD9D-77F2765AA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2" t="40945" r="57011" b="38619"/>
          <a:stretch/>
        </p:blipFill>
        <p:spPr>
          <a:xfrm>
            <a:off x="1871381" y="2080469"/>
            <a:ext cx="5687100" cy="2969622"/>
          </a:xfrm>
        </p:spPr>
      </p:pic>
    </p:spTree>
    <p:extLst>
      <p:ext uri="{BB962C8B-B14F-4D97-AF65-F5344CB8AC3E}">
        <p14:creationId xmlns:p14="http://schemas.microsoft.com/office/powerpoint/2010/main" val="2448272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FFFEC6-EAA5-4C12-984B-31827457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phenylamine aromacity - Google Search - Mozilla Firefox">
            <a:extLst>
              <a:ext uri="{FF2B5EF4-FFF2-40B4-BE49-F238E27FC236}">
                <a16:creationId xmlns:a16="http://schemas.microsoft.com/office/drawing/2014/main" xmlns="" id="{F0FC97C3-9EB8-4F65-B83E-A0D52D51B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7" t="41138" r="56380" b="24932"/>
          <a:stretch/>
        </p:blipFill>
        <p:spPr>
          <a:xfrm>
            <a:off x="2080413" y="734343"/>
            <a:ext cx="5117341" cy="4208654"/>
          </a:xfrm>
        </p:spPr>
      </p:pic>
    </p:spTree>
    <p:extLst>
      <p:ext uri="{BB962C8B-B14F-4D97-AF65-F5344CB8AC3E}">
        <p14:creationId xmlns:p14="http://schemas.microsoft.com/office/powerpoint/2010/main" val="4042389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72ED28-3A39-41B8-AC31-B7AE472EB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nductive effect - Mozilla Firefox">
            <a:extLst>
              <a:ext uri="{FF2B5EF4-FFF2-40B4-BE49-F238E27FC236}">
                <a16:creationId xmlns:a16="http://schemas.microsoft.com/office/drawing/2014/main" xmlns="" id="{8B10D832-B0C6-493D-B0ED-40FE03FAB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7" r="26593" b="13543"/>
          <a:stretch/>
        </p:blipFill>
        <p:spPr>
          <a:xfrm>
            <a:off x="784609" y="1109400"/>
            <a:ext cx="10179801" cy="4620281"/>
          </a:xfrm>
        </p:spPr>
      </p:pic>
    </p:spTree>
    <p:extLst>
      <p:ext uri="{BB962C8B-B14F-4D97-AF65-F5344CB8AC3E}">
        <p14:creationId xmlns:p14="http://schemas.microsoft.com/office/powerpoint/2010/main" val="212091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1C145F-4AEB-4F56-A554-5148A8A4A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remember</a:t>
            </a:r>
            <a:endParaRPr lang="en-US" dirty="0"/>
          </a:p>
        </p:txBody>
      </p:sp>
      <p:pic>
        <p:nvPicPr>
          <p:cNvPr id="5" name="Content Placeholder 4" descr="reaction mechanism addition over doublebond - Google Search - Mozilla Firefox">
            <a:extLst>
              <a:ext uri="{FF2B5EF4-FFF2-40B4-BE49-F238E27FC236}">
                <a16:creationId xmlns:a16="http://schemas.microsoft.com/office/drawing/2014/main" xmlns="" id="{36B8822F-1594-4630-86EE-B7A6BA4BF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3" t="39742" r="49999" b="23582"/>
          <a:stretch/>
        </p:blipFill>
        <p:spPr>
          <a:xfrm>
            <a:off x="1677798" y="1416470"/>
            <a:ext cx="8338656" cy="4670171"/>
          </a:xfrm>
        </p:spPr>
      </p:pic>
    </p:spTree>
    <p:extLst>
      <p:ext uri="{BB962C8B-B14F-4D97-AF65-F5344CB8AC3E}">
        <p14:creationId xmlns:p14="http://schemas.microsoft.com/office/powerpoint/2010/main" val="2692942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C51DE1-27C4-4B61-A66F-FEC561F5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Inductive effekt</a:t>
            </a:r>
            <a:endParaRPr lang="en-US" dirty="0"/>
          </a:p>
        </p:txBody>
      </p:sp>
      <p:pic>
        <p:nvPicPr>
          <p:cNvPr id="5" name="Content Placeholder 4" descr="7.9: Carbocation Structure and Stability - Chemistry LibreTexts - Mozilla Firefox">
            <a:extLst>
              <a:ext uri="{FF2B5EF4-FFF2-40B4-BE49-F238E27FC236}">
                <a16:creationId xmlns:a16="http://schemas.microsoft.com/office/drawing/2014/main" xmlns="" id="{4FFF0079-E66A-4D6B-B7CA-06CB672DD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5" t="38885" r="38188" b="36498"/>
          <a:stretch/>
        </p:blipFill>
        <p:spPr>
          <a:xfrm>
            <a:off x="1468073" y="2049369"/>
            <a:ext cx="6428861" cy="3420253"/>
          </a:xfrm>
        </p:spPr>
      </p:pic>
    </p:spTree>
    <p:extLst>
      <p:ext uri="{BB962C8B-B14F-4D97-AF65-F5344CB8AC3E}">
        <p14:creationId xmlns:p14="http://schemas.microsoft.com/office/powerpoint/2010/main" val="289944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B7BF13-44FD-4D1D-BB73-783C3926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Resonans  mycket stabil karbokatjon</a:t>
            </a:r>
            <a:endParaRPr lang="en-US" dirty="0"/>
          </a:p>
        </p:txBody>
      </p:sp>
      <p:pic>
        <p:nvPicPr>
          <p:cNvPr id="5" name="Content Placeholder 4" descr="7.9: Carbocation Structure and Stability - Chemistry LibreTexts - Mozilla Firefox">
            <a:extLst>
              <a:ext uri="{FF2B5EF4-FFF2-40B4-BE49-F238E27FC236}">
                <a16:creationId xmlns:a16="http://schemas.microsoft.com/office/drawing/2014/main" xmlns="" id="{ACDA04C2-270D-4C72-8F9F-DDA87DB6B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3" t="40815" r="35033" b="49416"/>
          <a:stretch/>
        </p:blipFill>
        <p:spPr>
          <a:xfrm>
            <a:off x="1331822" y="2239861"/>
            <a:ext cx="7694732" cy="1392573"/>
          </a:xfrm>
        </p:spPr>
      </p:pic>
    </p:spTree>
    <p:extLst>
      <p:ext uri="{BB962C8B-B14F-4D97-AF65-F5344CB8AC3E}">
        <p14:creationId xmlns:p14="http://schemas.microsoft.com/office/powerpoint/2010/main" val="771975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1DB98B-1529-4739-83F1-F909A87B3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Induktiv effekt – resonans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0DB174-0A4A-4899-9C17-D6C10F17E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822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2910</TotalTime>
  <Words>542</Words>
  <Application>Microsoft Macintosh PowerPoint</Application>
  <PresentationFormat>Widescreen</PresentationFormat>
  <Paragraphs>113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Calibri</vt:lpstr>
      <vt:lpstr>Calibri Light</vt:lpstr>
      <vt:lpstr>Cambria Math</vt:lpstr>
      <vt:lpstr>Arial</vt:lpstr>
      <vt:lpstr>Office Theme</vt:lpstr>
      <vt:lpstr>Aminer </vt:lpstr>
      <vt:lpstr>PowerPoint Presentation</vt:lpstr>
      <vt:lpstr>Inductive effect</vt:lpstr>
      <vt:lpstr>Inductive effect- kolkatjon? Carbocation vilken är stabilast?</vt:lpstr>
      <vt:lpstr>PowerPoint Presentation</vt:lpstr>
      <vt:lpstr>remember</vt:lpstr>
      <vt:lpstr>Inductive effekt</vt:lpstr>
      <vt:lpstr>Resonans  mycket stabil karbokatjon</vt:lpstr>
      <vt:lpstr>Induktiv effekt – resonans</vt:lpstr>
      <vt:lpstr>PowerPoint Presentation</vt:lpstr>
      <vt:lpstr>Aminer</vt:lpstr>
      <vt:lpstr>Metylamin</vt:lpstr>
      <vt:lpstr>Metylamin</vt:lpstr>
      <vt:lpstr>Metylamin primär-amin</vt:lpstr>
      <vt:lpstr>Etylamin</vt:lpstr>
      <vt:lpstr>Etylamin</vt:lpstr>
      <vt:lpstr>Etylamin primär-amin.</vt:lpstr>
      <vt:lpstr>Dimetylamin?</vt:lpstr>
      <vt:lpstr>Dimetylamin Sekundär amin.</vt:lpstr>
      <vt:lpstr>Trimetylamin</vt:lpstr>
      <vt:lpstr>Aminer är svagt basiska. Varför?</vt:lpstr>
      <vt:lpstr>PowerPoint Presentation</vt:lpstr>
      <vt:lpstr>Vilken är mest basisk, ammoniak eller metylamin? </vt:lpstr>
      <vt:lpstr>Sannt eller falskt? Är metylamin mer eller mindre basiskt än ammoniak? </vt:lpstr>
      <vt:lpstr>PowerPoint Presentation</vt:lpstr>
      <vt:lpstr>PowerPoint Presentation</vt:lpstr>
      <vt:lpstr>Vilken är mest basisk metylamin eller dimetylamin?</vt:lpstr>
      <vt:lpstr>PowerPoint Presentation</vt:lpstr>
      <vt:lpstr>PowerPoint Presentation</vt:lpstr>
      <vt:lpstr>trifluorometylamin</vt:lpstr>
      <vt:lpstr>Trifluorometylamin Mer eller mindre basisk än metylamin?</vt:lpstr>
      <vt:lpstr>Vilken är mest basisk </vt:lpstr>
      <vt:lpstr>Mest basisk?</vt:lpstr>
      <vt:lpstr>Baskonstanter.</vt:lpstr>
      <vt:lpstr>Fenylamin </vt:lpstr>
      <vt:lpstr>Fenylgrupp</vt:lpstr>
      <vt:lpstr>Fenylamin -Anilin</vt:lpstr>
      <vt:lpstr>Elektronparet på kvävet dansar med dom i ringen</vt:lpstr>
      <vt:lpstr>Vilken är mest basisk</vt:lpstr>
      <vt:lpstr>Hur ska man resonera?</vt:lpstr>
      <vt:lpstr>Ledtråd pKa för ättiksyra// bensoesyra</vt:lpstr>
      <vt:lpstr>Vilken är starkast? </vt:lpstr>
      <vt:lpstr>PowerPoint Presentation</vt:lpstr>
      <vt:lpstr>Bensoesyra dissociations reaktion </vt:lpstr>
      <vt:lpstr>Syra styrkan beror på hur stabil den korresponderande basen är</vt:lpstr>
      <vt:lpstr>Då bensoesyran är starkare så är bensoatjonen stabilare.</vt:lpstr>
      <vt:lpstr>Vad innebär det? Är fenylgruppen mer eller mindre electron donating än metylgruppen?</vt:lpstr>
      <vt:lpstr>PowerPoint Presentation</vt:lpstr>
      <vt:lpstr>Vilken är mest basisk</vt:lpstr>
      <vt:lpstr>Vilken är mest basisk med tanke på att fenylgruppen är electronwithdrawing och metyl gruppen är electrondonating.</vt:lpstr>
      <vt:lpstr>Vilken är mest basisk med tanke på att fenylgruppen är electronwithdrawing och metyl gruppen är electrondonating.</vt:lpstr>
      <vt:lpstr>PowerPoint Presentation</vt:lpstr>
      <vt:lpstr>Vilken är mest basisk?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Aminosyror</dc:title>
  <dc:creator>Rita Laezza</dc:creator>
  <cp:lastModifiedBy>BÄCKSTRÖM Sofia (LUX-Teacher)</cp:lastModifiedBy>
  <cp:revision>37</cp:revision>
  <dcterms:created xsi:type="dcterms:W3CDTF">2019-07-14T14:08:47Z</dcterms:created>
  <dcterms:modified xsi:type="dcterms:W3CDTF">2019-11-11T20:34:04Z</dcterms:modified>
</cp:coreProperties>
</file>